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02" r:id="rId5"/>
    <p:sldId id="269" r:id="rId6"/>
    <p:sldId id="257" r:id="rId7"/>
    <p:sldId id="288" r:id="rId8"/>
    <p:sldId id="289" r:id="rId9"/>
    <p:sldId id="290" r:id="rId10"/>
    <p:sldId id="291" r:id="rId11"/>
    <p:sldId id="280" r:id="rId12"/>
    <p:sldId id="303" r:id="rId13"/>
    <p:sldId id="296" r:id="rId14"/>
    <p:sldId id="292" r:id="rId15"/>
    <p:sldId id="283" r:id="rId16"/>
    <p:sldId id="305" r:id="rId17"/>
    <p:sldId id="284" r:id="rId18"/>
    <p:sldId id="304" r:id="rId19"/>
    <p:sldId id="297" r:id="rId20"/>
    <p:sldId id="301" r:id="rId21"/>
    <p:sldId id="258" r:id="rId22"/>
    <p:sldId id="300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1" autoAdjust="0"/>
    <p:restoredTop sz="86398" autoAdjust="0"/>
  </p:normalViewPr>
  <p:slideViewPr>
    <p:cSldViewPr snapToObjects="1">
      <p:cViewPr varScale="1">
        <p:scale>
          <a:sx n="96" d="100"/>
          <a:sy n="96" d="100"/>
        </p:scale>
        <p:origin x="19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97FF-C2CE-4E85-9911-0CB6B8681B82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59785-15AE-458E-A54B-3B8D722BE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3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Please note: </a:t>
            </a:r>
            <a:r>
              <a:rPr lang="en-GB" b="0" dirty="0"/>
              <a:t>this film has an age rating of 15.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9785-15AE-458E-A54B-3B8D722BECB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54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note, there are themes in this book that mean it may not be suitable for younger readers. For more information, see: https://www.scottishbooktrust.com/learning-resources/read-scottish-teen-books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9785-15AE-458E-A54B-3B8D722BECB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91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Please note: </a:t>
            </a:r>
            <a:r>
              <a:rPr lang="en-GB" b="0" dirty="0"/>
              <a:t>this anime has an age rating of 15.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9785-15AE-458E-A54B-3B8D722BECB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54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FC3EF-C769-E8B8-A3DD-70DA6AB89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E6E18-05D7-29C5-C562-B60B94D07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17D4F-81D2-7A9F-8F9E-43BA08396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Please note: </a:t>
            </a:r>
            <a:r>
              <a:rPr lang="en-GB" b="0" dirty="0"/>
              <a:t>this TV show has an age rating of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F1192-4ECF-868D-244B-C33959230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9785-15AE-458E-A54B-3B8D722BECB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84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Please note</a:t>
            </a:r>
            <a:r>
              <a:rPr lang="en-GB" b="0" dirty="0"/>
              <a:t>: this film has an age rating of 12.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9785-15AE-458E-A54B-3B8D722BECB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184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note this film has an age rating of 12.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9785-15AE-458E-A54B-3B8D722BECB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1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535113"/>
            <a:ext cx="2592386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82312A-C749-2FF6-8958-77A84FCFB7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75807" y="1535113"/>
            <a:ext cx="2592386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5B88CE-E50A-7C22-72BA-D66420636FA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07245" y="1535113"/>
            <a:ext cx="2592386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35E4C2-50E5-BEB3-D467-C30B3F854F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506" y="5603876"/>
            <a:ext cx="2614081" cy="59848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A9C224-3B18-2372-D0A6-39AC1F4FD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6600" y="5603875"/>
            <a:ext cx="2590800" cy="5984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65867E-8131-E74C-DD51-2393E864A1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4413" y="5603875"/>
            <a:ext cx="2509837" cy="5984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68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.gif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2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45.png"/><Relationship Id="rId10" Type="http://schemas.openxmlformats.org/officeDocument/2006/relationships/image" Target="../media/image2.gif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62.png"/><Relationship Id="rId4" Type="http://schemas.openxmlformats.org/officeDocument/2006/relationships/image" Target="../media/image59.jpeg"/><Relationship Id="rId9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14F03-E52B-4A0A-7120-AD600E3C3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374A9F-8251-C48A-7CF8-C5E6327D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to use this PowerPoint</a:t>
            </a:r>
          </a:p>
        </p:txBody>
      </p:sp>
      <p:sp>
        <p:nvSpPr>
          <p:cNvPr id="9" name="Vertical Text Placeholder 8">
            <a:extLst>
              <a:ext uri="{FF2B5EF4-FFF2-40B4-BE49-F238E27FC236}">
                <a16:creationId xmlns:a16="http://schemas.microsoft.com/office/drawing/2014/main" id="{00B5FFCE-2A51-949A-2793-9598F38FA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8229600" cy="4738465"/>
          </a:xfrm>
        </p:spPr>
        <p:txBody>
          <a:bodyPr vert="horz"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Helvetica Neue"/>
              </a:rPr>
              <a:t>This PowerPoint introduces our Story Deck cards by showing how you could use them with some examples of TV shows, films and music. </a:t>
            </a:r>
            <a:br>
              <a:rPr lang="en-US" sz="2800" dirty="0">
                <a:latin typeface="Helvetica Neue"/>
              </a:rPr>
            </a:br>
            <a:br>
              <a:rPr lang="en-US" sz="2800" dirty="0">
                <a:latin typeface="Helvetica Neue"/>
              </a:rPr>
            </a:br>
            <a:r>
              <a:rPr lang="en-US" sz="2800" dirty="0">
                <a:latin typeface="Helvetica Neue"/>
              </a:rPr>
              <a:t>Before using it, </a:t>
            </a:r>
            <a:r>
              <a:rPr lang="en-US" sz="2800" b="1" dirty="0">
                <a:latin typeface="Helvetica Neue"/>
              </a:rPr>
              <a:t>please do check the slides to make sure you’re happy with the examples</a:t>
            </a:r>
            <a:r>
              <a:rPr lang="en-US" sz="2800" dirty="0">
                <a:latin typeface="Helvetica Neue"/>
              </a:rPr>
              <a:t>, as some may only be appropriate for older pupils. See the notes of each slide for age ratings for films and television.</a:t>
            </a:r>
            <a:br>
              <a:rPr lang="en-US" sz="2800" dirty="0">
                <a:latin typeface="Helvetica Neue"/>
              </a:rPr>
            </a:br>
            <a:br>
              <a:rPr lang="en-US" sz="2800" dirty="0">
                <a:latin typeface="Helvetica Neue"/>
              </a:rPr>
            </a:br>
            <a:r>
              <a:rPr lang="en-US" sz="2800" dirty="0">
                <a:latin typeface="Helvetica Neue"/>
              </a:rPr>
              <a:t>We also </a:t>
            </a:r>
            <a:r>
              <a:rPr lang="en-US" sz="2800" b="1" dirty="0">
                <a:latin typeface="Helvetica Neue"/>
              </a:rPr>
              <a:t>highly encourage you to add in any media you know your pupils </a:t>
            </a:r>
            <a:r>
              <a:rPr lang="en-US" sz="2800" dirty="0">
                <a:latin typeface="Helvetica Neue"/>
              </a:rPr>
              <a:t>love whether books, films, TV shows or games. Remember, there’s no correct way to use the cards, so use your own interpretation.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7D610-8BBB-7CDE-4A04-8FC19074A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2BA24-D1A0-8468-9A98-602D5DB3F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0747C67E-A316-4A5F-8F11-0AE6C7F5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5033"/>
            <a:ext cx="8229600" cy="786533"/>
          </a:xfrm>
        </p:spPr>
        <p:txBody>
          <a:bodyPr anchor="t" anchorCtr="0"/>
          <a:lstStyle/>
          <a:p>
            <a:pPr algn="l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My Words Had Wings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by Danielle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Jawando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8F06224-10F9-5FFF-95CB-BE21958BF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179432"/>
            <a:ext cx="2954776" cy="453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67892F4-02F2-362C-3E5C-A8196175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4501" y="1180908"/>
            <a:ext cx="1277538" cy="21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CA62AD0-72FF-A5CA-94A5-97BC6BB19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4501" y="3488130"/>
            <a:ext cx="1277539" cy="21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856FCA8-1A7F-E81C-ACD5-617BB9FD0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2212" y="1180907"/>
            <a:ext cx="1277537" cy="21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26F99D1-7BEA-0AE6-3F2A-1C760EA3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2212" y="3483949"/>
            <a:ext cx="1277537" cy="218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2E6BC7A-C9D6-3E59-96B3-A00718C8D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7054" y="1179432"/>
            <a:ext cx="1277538" cy="21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00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0747C67E-A316-4A5F-8F11-0AE6C7F5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Delicious in Dungeon</a:t>
            </a:r>
          </a:p>
        </p:txBody>
      </p:sp>
      <p:pic>
        <p:nvPicPr>
          <p:cNvPr id="2050" name="Picture 2" descr="Delicious in Dungeon poster">
            <a:extLst>
              <a:ext uri="{FF2B5EF4-FFF2-40B4-BE49-F238E27FC236}">
                <a16:creationId xmlns:a16="http://schemas.microsoft.com/office/drawing/2014/main" id="{68F06224-10F9-5FFF-95CB-BE21958BF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211074"/>
            <a:ext cx="297633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86FCE8CF-15B6-3E29-3730-C811BA67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2120" y="1204017"/>
            <a:ext cx="1289545" cy="22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B91710B9-B8C0-7B06-F9F0-6753A648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9838" y="3513188"/>
            <a:ext cx="1280028" cy="21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B9945B2-CB7D-A623-6866-BBEC486EB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0254" y="1197141"/>
            <a:ext cx="1289544" cy="22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EE97901-BAD5-E687-5911-0AE421603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5012" y="3533244"/>
            <a:ext cx="1280027" cy="21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60F814B-2B93-8015-5D1C-5DD8E224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1085" y="1197141"/>
            <a:ext cx="1289544" cy="22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1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0747C67E-A316-4A5F-8F11-0AE6C7F5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9536"/>
          </a:xfrm>
        </p:spPr>
        <p:txBody>
          <a:bodyPr anchor="t" anchorCtr="0"/>
          <a:lstStyle/>
          <a:p>
            <a:pPr algn="l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A Kind of Spark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by Elle McNicol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A Kind of Spark cover">
            <a:extLst>
              <a:ext uri="{FF2B5EF4-FFF2-40B4-BE49-F238E27FC236}">
                <a16:creationId xmlns:a16="http://schemas.microsoft.com/office/drawing/2014/main" id="{1A23C195-A764-7CAB-9941-58D96C5A5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4" r="32557"/>
          <a:stretch/>
        </p:blipFill>
        <p:spPr bwMode="auto">
          <a:xfrm>
            <a:off x="611560" y="1124744"/>
            <a:ext cx="314265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047F31F-08B0-7837-F27B-8BCDCDC44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0235" y="1125127"/>
            <a:ext cx="1268175" cy="21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AFBB6AE-5808-6776-3DA4-306617C40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3736" y="1125509"/>
            <a:ext cx="1267952" cy="2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5997C16-25F7-2B8C-CD42-A4907BFC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5292" y="3428998"/>
            <a:ext cx="1268175" cy="21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1102232-754F-BABB-0C98-EFC4DB82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7014" y="1125127"/>
            <a:ext cx="1268175" cy="21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AED59C0-EB4A-757A-0165-CB2CB2FC4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3514" y="3408622"/>
            <a:ext cx="1268174" cy="21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169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7922CA-8556-A3C3-C18D-BACC1C4AF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8CEC6A89-BA47-4352-DE87-BA40246C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Star Wars: Acolyte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669C4B-9107-6821-C0B1-8051CFD77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239349"/>
            <a:ext cx="2976331" cy="440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17348037-9810-BDD7-E58C-9A3D6A14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2120" y="1204017"/>
            <a:ext cx="1289544" cy="22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5D97963-2CEE-3FED-54B1-AE08AB239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2120" y="3511468"/>
            <a:ext cx="1289544" cy="22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121D73-D41C-45E6-A696-6E7502E3C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B293E-C044-A1EF-435A-513EEA6E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D2F0E0B-9396-F6E0-2828-6AB37FD9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0052" y="1201706"/>
            <a:ext cx="1289543" cy="22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0ADD3CC8-FA19-9BC4-9AE8-65FF56FCB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0052" y="3511468"/>
            <a:ext cx="1289542" cy="22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02BB69E-E998-97D3-1BF6-FA35D856A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4208" y="1206780"/>
            <a:ext cx="1289543" cy="22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2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0747C67E-A316-4A5F-8F11-0AE6C7F5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 anchor="t" anchorCtr="0"/>
          <a:lstStyle/>
          <a:p>
            <a:pPr algn="l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Shadow and Bone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by Leigh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Bardugo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hadow and Bone cover">
            <a:extLst>
              <a:ext uri="{FF2B5EF4-FFF2-40B4-BE49-F238E27FC236}">
                <a16:creationId xmlns:a16="http://schemas.microsoft.com/office/drawing/2014/main" id="{91737250-8947-D22F-D235-08769739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342644"/>
            <a:ext cx="2937857" cy="44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E201FB6-774F-F130-9E19-5AEDD4F7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20666" y="1255078"/>
            <a:ext cx="1289545" cy="22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A9DEA0D-D759-1819-2B49-08DD07B20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20665" y="3552291"/>
            <a:ext cx="1289545" cy="22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BB8D400-9482-335A-E8E5-6F060A34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2510" y="1255078"/>
            <a:ext cx="1289545" cy="22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D05F40E-A16C-E4B7-B112-E2704A5C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2510" y="3568600"/>
            <a:ext cx="1280028" cy="21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5DB0B74-E869-FA14-249A-97AF4E31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4354" y="1255075"/>
            <a:ext cx="1280028" cy="21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7612E1FA-0541-FF3B-B463-287F06269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5786" y="3568598"/>
            <a:ext cx="1280028" cy="21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34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92886-DBF6-317A-BBB7-07528402A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477F2A75-C02C-6C62-1760-134F6921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25708"/>
            <a:ext cx="8229600" cy="562074"/>
          </a:xfrm>
        </p:spPr>
        <p:txBody>
          <a:bodyPr anchor="t" anchorCtr="0"/>
          <a:lstStyle/>
          <a:p>
            <a:pPr algn="l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Minecraft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98B4F0-BF1F-73EC-F9EF-A865D3847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18" y="1676292"/>
            <a:ext cx="3639952" cy="36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B2E79A7-E17F-52BB-FEF9-18F92FCF1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0412" y="938185"/>
            <a:ext cx="1492967" cy="255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79FEAAC-9A4A-A844-6A19-20815903F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9584" y="3655814"/>
            <a:ext cx="1494625" cy="256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3DABA2D-3980-DABA-A774-C5F71C28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168" y="874338"/>
            <a:ext cx="1501079" cy="257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98F95FB-306B-1F93-AEFD-B7F604A1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168" y="3638885"/>
            <a:ext cx="1511998" cy="259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D01D3E-0C2D-42C6-3BAE-5D6190729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EB2D5-A4E5-9249-F831-36C19D5CB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81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0747C67E-A316-4A5F-8F11-0AE6C7F5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9536"/>
          </a:xfrm>
        </p:spPr>
        <p:txBody>
          <a:bodyPr anchor="t" anchorCtr="0"/>
          <a:lstStyle/>
          <a:p>
            <a:pPr algn="l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Northern Soul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by Phil Earle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Northern Soul cover">
            <a:extLst>
              <a:ext uri="{FF2B5EF4-FFF2-40B4-BE49-F238E27FC236}">
                <a16:creationId xmlns:a16="http://schemas.microsoft.com/office/drawing/2014/main" id="{1A23C195-A764-7CAB-9941-58D96C5A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1124744"/>
            <a:ext cx="314265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047F31F-08B0-7837-F27B-8BCDCDC44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9887" y="1125151"/>
            <a:ext cx="1344352" cy="230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5997C16-25F7-2B8C-CD42-A4907BFC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9823" y="3559976"/>
            <a:ext cx="1344353" cy="230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AFBB6AE-5808-6776-3DA4-306617C40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9911" y="1125150"/>
            <a:ext cx="1344350" cy="23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30776F2-D90B-F527-9E66-3C8FD7293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9911" y="3573420"/>
            <a:ext cx="1336508" cy="22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098BA4-D6FF-D0CC-FEA9-2CF2168C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6544" y="1131875"/>
            <a:ext cx="1344350" cy="230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8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599B97-9671-8D99-E12C-4DE5BB779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A68BE4CB-6113-F153-E3FD-C9098518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The Hunger Games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BBE07E-2D9F-09B7-D6E4-B2E969FD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7" y="1180907"/>
            <a:ext cx="3230767" cy="450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FD67A667-C7DC-36D4-B38D-3566FC41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4501" y="1180908"/>
            <a:ext cx="1277537" cy="21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5EFF4C4-BF7F-04D9-E4FE-9656B8CD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4501" y="3488130"/>
            <a:ext cx="1277538" cy="21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D340427-31BB-2062-03F7-57DBB8417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8325" y="1174770"/>
            <a:ext cx="1277537" cy="21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C750376-60BD-64E4-CE4D-3BA180B88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0160" y="3494269"/>
            <a:ext cx="1277536" cy="218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E6D65-E0F6-39B4-C8C0-F44998181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8C254-5D64-5DD3-D348-574EA8353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08E7DBD-E12D-536A-236A-979465943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149" y="1180906"/>
            <a:ext cx="1277537" cy="218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F701F66-E4B7-34AA-BC32-821BA41A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148" y="3488130"/>
            <a:ext cx="1277536" cy="218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830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0747C67E-A316-4A5F-8F11-0AE6C7F5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46" y="374452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Eras Tour by Taylor Swift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9895BC3-5DE7-ED93-E191-87350C97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4208" y="3718493"/>
            <a:ext cx="1280219" cy="21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7EF6552-4B09-3D99-CF4D-F8D9C3BA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9008" y="3718493"/>
            <a:ext cx="1280219" cy="21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card showing musical instruments">
            <a:extLst>
              <a:ext uri="{FF2B5EF4-FFF2-40B4-BE49-F238E27FC236}">
                <a16:creationId xmlns:a16="http://schemas.microsoft.com/office/drawing/2014/main" id="{1E574ABA-5A17-8C70-018B-41A7DB865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0292" y="1384793"/>
            <a:ext cx="1280219" cy="21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6E5B8EB-D4B9-87C1-0042-C8792EE63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6974" y="1391927"/>
            <a:ext cx="1280219" cy="21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A2C95A2E-2CF5-FB9D-C6ED-AA10FE623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4208" y="1377587"/>
            <a:ext cx="1280219" cy="21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7BCDB5E0-3A88-A8A5-7D72-BCB8E6E2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3379" y="3718493"/>
            <a:ext cx="1280218" cy="21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0A666-BC0D-2AC6-B272-E099717097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7" y="1406526"/>
            <a:ext cx="3025024" cy="44670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Your turn!</a:t>
            </a:r>
          </a:p>
        </p:txBody>
      </p:sp>
      <p:sp>
        <p:nvSpPr>
          <p:cNvPr id="9" name="Vertical Text Placeholder 8"/>
          <p:cNvSpPr>
            <a:spLocks noGrp="1"/>
          </p:cNvSpPr>
          <p:nvPr>
            <p:ph type="body" orient="vert" idx="1"/>
          </p:nvPr>
        </p:nvSpPr>
        <p:spPr>
          <a:xfrm>
            <a:off x="457200" y="1295401"/>
            <a:ext cx="8229600" cy="4495800"/>
          </a:xfrm>
        </p:spPr>
        <p:txBody>
          <a:bodyPr vert="horz"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800">
                <a:latin typeface="Helvetica Neue"/>
              </a:rPr>
              <a:t>In pairs or groups, recommend something you’ve </a:t>
            </a:r>
            <a:r>
              <a:rPr lang="en-US" sz="2800" dirty="0">
                <a:latin typeface="Helvetica Neue"/>
              </a:rPr>
              <a:t>enjoyed recently, using the cards to describe it.</a:t>
            </a:r>
            <a:br>
              <a:rPr lang="en-US" sz="2800" dirty="0">
                <a:latin typeface="Helvetica Neue"/>
              </a:rPr>
            </a:br>
            <a:br>
              <a:rPr lang="en-US" sz="2800" dirty="0">
                <a:latin typeface="Helvetica Neue"/>
              </a:rPr>
            </a:br>
            <a:r>
              <a:rPr lang="en-US" sz="2800" b="1" dirty="0">
                <a:latin typeface="Helvetica Neue"/>
              </a:rPr>
              <a:t>Remember</a:t>
            </a:r>
            <a:r>
              <a:rPr lang="en-US" sz="2800" dirty="0">
                <a:latin typeface="Helvetica Neue"/>
              </a:rPr>
              <a:t>, there’s no “correct” way to interpret the cards. Just go with your instincts!</a:t>
            </a:r>
          </a:p>
        </p:txBody>
      </p:sp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4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188674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752" y="2348880"/>
            <a:ext cx="6550496" cy="2160240"/>
          </a:xfrm>
          <a:solidFill>
            <a:schemeClr val="tx1">
              <a:alpha val="49000"/>
            </a:schemeClr>
          </a:solidFill>
        </p:spPr>
        <p:txBody>
          <a:bodyPr/>
          <a:lstStyle/>
          <a:p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Story Deck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22098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" y="6172200"/>
            <a:ext cx="4388225" cy="375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Book Trust is a national charity changing lives through reading and writing. Registered company SC184248 | Scottish charity SC027669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8987D-29C7-4EF0-8382-997CA00CD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26" y="3653398"/>
            <a:ext cx="1306547" cy="4024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Story Deck?</a:t>
            </a:r>
          </a:p>
        </p:txBody>
      </p:sp>
      <p:sp>
        <p:nvSpPr>
          <p:cNvPr id="9" name="Vertical Text Placeholder 8"/>
          <p:cNvSpPr>
            <a:spLocks noGrp="1"/>
          </p:cNvSpPr>
          <p:nvPr>
            <p:ph type="body" orient="vert" idx="1"/>
          </p:nvPr>
        </p:nvSpPr>
        <p:spPr>
          <a:xfrm>
            <a:off x="457200" y="1295401"/>
            <a:ext cx="8229600" cy="4495800"/>
          </a:xfrm>
        </p:spPr>
        <p:txBody>
          <a:bodyPr vert="horz"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Helvetica Neue"/>
              </a:rPr>
              <a:t>Story Deck is a deck of cards you can use to talk about the kinds of stories you do (or don’t!) like.</a:t>
            </a:r>
            <a:br>
              <a:rPr lang="en-US" sz="2800" dirty="0">
                <a:latin typeface="Helvetica Neue"/>
              </a:rPr>
            </a:br>
            <a:endParaRPr lang="en-US" sz="2800" dirty="0">
              <a:latin typeface="Helvetica Neue"/>
            </a:endParaRPr>
          </a:p>
          <a:p>
            <a:pPr marL="0" indent="0">
              <a:buNone/>
            </a:pPr>
            <a:r>
              <a:rPr lang="en-US" sz="2800" dirty="0">
                <a:latin typeface="Helvetica Neue"/>
              </a:rPr>
              <a:t>Including:</a:t>
            </a:r>
          </a:p>
          <a:p>
            <a:r>
              <a:rPr lang="en-US" sz="2800" dirty="0">
                <a:latin typeface="Helvetica Neue"/>
              </a:rPr>
              <a:t>Books</a:t>
            </a:r>
          </a:p>
          <a:p>
            <a:r>
              <a:rPr lang="en-US" sz="2800" dirty="0">
                <a:latin typeface="Helvetica Neue"/>
              </a:rPr>
              <a:t>Films</a:t>
            </a:r>
          </a:p>
          <a:p>
            <a:r>
              <a:rPr lang="en-US" sz="2800" dirty="0">
                <a:latin typeface="Helvetica Neue"/>
              </a:rPr>
              <a:t>TV shows</a:t>
            </a:r>
          </a:p>
          <a:p>
            <a:r>
              <a:rPr lang="en-US" sz="2800" dirty="0">
                <a:latin typeface="Helvetica Neue"/>
              </a:rPr>
              <a:t>Video games</a:t>
            </a:r>
          </a:p>
          <a:p>
            <a:r>
              <a:rPr lang="en-US" sz="2800" dirty="0">
                <a:latin typeface="Helvetica Neue"/>
              </a:rPr>
              <a:t>Podcasts</a:t>
            </a:r>
          </a:p>
          <a:p>
            <a:r>
              <a:rPr lang="en-US" sz="2800" dirty="0">
                <a:latin typeface="Helvetica Neue"/>
              </a:rPr>
              <a:t>Music</a:t>
            </a:r>
          </a:p>
        </p:txBody>
      </p:sp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do the cards mean? (1)</a:t>
            </a:r>
          </a:p>
        </p:txBody>
      </p:sp>
      <p:sp>
        <p:nvSpPr>
          <p:cNvPr id="9" name="Vertical Text Placeholder 8"/>
          <p:cNvSpPr>
            <a:spLocks noGrp="1"/>
          </p:cNvSpPr>
          <p:nvPr>
            <p:ph type="body" orient="vert" idx="1"/>
          </p:nvPr>
        </p:nvSpPr>
        <p:spPr>
          <a:xfrm>
            <a:off x="457200" y="1295401"/>
            <a:ext cx="8229600" cy="449580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Helvetica Neue"/>
              </a:rPr>
              <a:t>Simply put, the cards mean </a:t>
            </a:r>
            <a:r>
              <a:rPr lang="en-US" sz="2800" b="1" dirty="0">
                <a:latin typeface="Helvetica Neue"/>
              </a:rPr>
              <a:t>whatever you think they mean</a:t>
            </a:r>
            <a:r>
              <a:rPr lang="en-US" sz="2800" dirty="0">
                <a:latin typeface="Helvetica Neue"/>
              </a:rPr>
              <a:t>. All of them are open to your interpretation and there’s </a:t>
            </a:r>
            <a:r>
              <a:rPr lang="en-US" sz="2800" b="1" dirty="0">
                <a:latin typeface="Helvetica Neue"/>
              </a:rPr>
              <a:t>no right or wrong</a:t>
            </a:r>
            <a:r>
              <a:rPr lang="en-US" sz="2800" dirty="0">
                <a:latin typeface="Helvetica Neue"/>
              </a:rPr>
              <a:t> way to use them.</a:t>
            </a:r>
            <a:br>
              <a:rPr lang="en-US" sz="2800" dirty="0">
                <a:latin typeface="Helvetica Neue"/>
              </a:rPr>
            </a:br>
            <a:br>
              <a:rPr lang="en-US" sz="2800" dirty="0">
                <a:latin typeface="Helvetica Neue"/>
              </a:rPr>
            </a:br>
            <a:r>
              <a:rPr lang="en-US" sz="2800" dirty="0">
                <a:latin typeface="Helvetica Neue"/>
              </a:rPr>
              <a:t>The card could make you think of a </a:t>
            </a:r>
            <a:r>
              <a:rPr lang="en-US" sz="2800" b="1" dirty="0">
                <a:latin typeface="Helvetica Neue"/>
              </a:rPr>
              <a:t>character</a:t>
            </a:r>
            <a:r>
              <a:rPr lang="en-US" sz="2800" dirty="0">
                <a:latin typeface="Helvetica Neue"/>
              </a:rPr>
              <a:t>, </a:t>
            </a:r>
            <a:r>
              <a:rPr lang="en-US" sz="2800" b="1" dirty="0">
                <a:latin typeface="Helvetica Neue"/>
              </a:rPr>
              <a:t>genre</a:t>
            </a:r>
            <a:r>
              <a:rPr lang="en-US" sz="2800" dirty="0">
                <a:latin typeface="Helvetica Neue"/>
              </a:rPr>
              <a:t>, </a:t>
            </a:r>
            <a:r>
              <a:rPr lang="en-US" sz="2800" b="1" dirty="0">
                <a:latin typeface="Helvetica Neue"/>
              </a:rPr>
              <a:t>setting</a:t>
            </a:r>
            <a:r>
              <a:rPr lang="en-US" sz="2800" dirty="0">
                <a:latin typeface="Helvetica Neue"/>
              </a:rPr>
              <a:t>, </a:t>
            </a:r>
            <a:r>
              <a:rPr lang="en-US" sz="2800" b="1" dirty="0">
                <a:latin typeface="Helvetica Neue"/>
              </a:rPr>
              <a:t>atmosphere</a:t>
            </a:r>
            <a:r>
              <a:rPr lang="en-US" sz="2800" dirty="0">
                <a:latin typeface="Helvetica Neue"/>
              </a:rPr>
              <a:t>, </a:t>
            </a:r>
            <a:r>
              <a:rPr lang="en-US" sz="2800" b="1" dirty="0">
                <a:latin typeface="Helvetica Neue"/>
              </a:rPr>
              <a:t>theme</a:t>
            </a:r>
            <a:r>
              <a:rPr lang="en-US" sz="2800" dirty="0">
                <a:latin typeface="Helvetica Neue"/>
              </a:rPr>
              <a:t> – or anything else that pops into your head!</a:t>
            </a:r>
          </a:p>
        </p:txBody>
      </p:sp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9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do the cards mean? (2)</a:t>
            </a:r>
          </a:p>
        </p:txBody>
      </p:sp>
      <p:sp>
        <p:nvSpPr>
          <p:cNvPr id="9" name="Vertical Text Placeholder 8"/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8229600" cy="1917575"/>
          </a:xfrm>
        </p:spPr>
        <p:txBody>
          <a:bodyPr vert="horz">
            <a:normAutofit fontScale="92500"/>
          </a:bodyPr>
          <a:lstStyle/>
          <a:p>
            <a:pPr marL="0" indent="0">
              <a:buNone/>
            </a:pPr>
            <a:r>
              <a:rPr lang="en-US" sz="2800" dirty="0">
                <a:latin typeface="Helvetica Neue"/>
              </a:rPr>
              <a:t>For example, imagine you ask two people to imagine a </a:t>
            </a:r>
            <a:r>
              <a:rPr lang="en-US" sz="2800" dirty="0" err="1">
                <a:latin typeface="Helvetica Neue"/>
              </a:rPr>
              <a:t>forrest</a:t>
            </a:r>
            <a:r>
              <a:rPr lang="en-US" sz="2800" dirty="0">
                <a:latin typeface="Helvetica Neue"/>
              </a:rPr>
              <a:t>. One person might think about going hill-walking surrounded by animals. The other, might think about being stranded somewhere dark and scary…</a:t>
            </a:r>
          </a:p>
        </p:txBody>
      </p:sp>
      <p:pic>
        <p:nvPicPr>
          <p:cNvPr id="3" name="Picture 2" descr="Two people with thought bubbles. One person is thinking of someone walking in the woods looking happy, the other is thinking of a dark and spooky forest.">
            <a:extLst>
              <a:ext uri="{FF2B5EF4-FFF2-40B4-BE49-F238E27FC236}">
                <a16:creationId xmlns:a16="http://schemas.microsoft.com/office/drawing/2014/main" id="{4CD9F8E2-6494-6F90-4A48-2D8E8C7AB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2995372"/>
            <a:ext cx="5616624" cy="3144872"/>
          </a:xfrm>
          <a:prstGeom prst="rect">
            <a:avLst/>
          </a:prstGeom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1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do the cards mean? (3)</a:t>
            </a:r>
          </a:p>
        </p:txBody>
      </p:sp>
      <p:sp>
        <p:nvSpPr>
          <p:cNvPr id="9" name="Vertical Text Placeholder 8"/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8229600" cy="1917575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Helvetica Neue"/>
              </a:rPr>
              <a:t>That’s the same as this card: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541816-8535-F2B7-A7C0-CD2BA1D5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r="6745"/>
          <a:stretch/>
        </p:blipFill>
        <p:spPr>
          <a:xfrm>
            <a:off x="1403648" y="1899024"/>
            <a:ext cx="6336704" cy="3833315"/>
          </a:xfrm>
          <a:prstGeom prst="rect">
            <a:avLst/>
          </a:prstGeom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35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Some examples</a:t>
            </a:r>
          </a:p>
        </p:txBody>
      </p:sp>
      <p:sp>
        <p:nvSpPr>
          <p:cNvPr id="9" name="Vertical Text Placeholder 8"/>
          <p:cNvSpPr>
            <a:spLocks noGrp="1"/>
          </p:cNvSpPr>
          <p:nvPr>
            <p:ph type="body" orient="vert" idx="1"/>
          </p:nvPr>
        </p:nvSpPr>
        <p:spPr>
          <a:xfrm>
            <a:off x="457200" y="1295401"/>
            <a:ext cx="8229600" cy="449580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Helvetica Neue"/>
              </a:rPr>
              <a:t>Now that you’ve heard a bit about how the cards can be used, here’s some examples with some books, TV shows and music you may be familiar with.</a:t>
            </a:r>
            <a:br>
              <a:rPr lang="en-US" sz="2800" dirty="0">
                <a:latin typeface="Helvetica Neue"/>
              </a:rPr>
            </a:br>
            <a:br>
              <a:rPr lang="en-US" sz="2800" dirty="0">
                <a:latin typeface="Helvetica Neue"/>
              </a:rPr>
            </a:br>
            <a:r>
              <a:rPr lang="en-US" sz="2800" dirty="0">
                <a:latin typeface="Helvetica Neue"/>
              </a:rPr>
              <a:t>Remember: </a:t>
            </a:r>
            <a:r>
              <a:rPr lang="en-US" sz="2800" b="1" dirty="0">
                <a:latin typeface="Helvetica Neue"/>
              </a:rPr>
              <a:t>someone else may choose different cards to represent these stories</a:t>
            </a:r>
            <a:r>
              <a:rPr lang="en-US" sz="2800" dirty="0">
                <a:latin typeface="Helvetica Neue"/>
              </a:rPr>
              <a:t>. If you disagree, you could suggest your own changes!</a:t>
            </a:r>
          </a:p>
        </p:txBody>
      </p:sp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0747C67E-A316-4A5F-8F11-0AE6C7F5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085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Heartstopper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by Alice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Oseman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eartstopper Volume 1 cover">
            <a:extLst>
              <a:ext uri="{FF2B5EF4-FFF2-40B4-BE49-F238E27FC236}">
                <a16:creationId xmlns:a16="http://schemas.microsoft.com/office/drawing/2014/main" id="{68F06224-10F9-5FFF-95CB-BE21958BF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2" y="1628801"/>
            <a:ext cx="2585392" cy="397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7EF6552-4B09-3D99-CF4D-F8D9C3BA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0231" y="1634559"/>
            <a:ext cx="1125660" cy="192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ABA3BD3-7922-4793-5E94-57E05DD28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7588" y="3666614"/>
            <a:ext cx="1128303" cy="193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76D3AAD-265E-4321-75E9-80DAEF50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1518" y="1629141"/>
            <a:ext cx="1128821" cy="19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95051F8-5A16-2B08-913F-3EDA058CB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1517" y="3664313"/>
            <a:ext cx="1128821" cy="19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C75E7197-0896-3EDB-D4EA-15B4592B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2687" y="1636107"/>
            <a:ext cx="1124756" cy="19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AD6109-B547-EAD0-50DD-C5D943B07A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2687" y="3664311"/>
            <a:ext cx="1124756" cy="1927181"/>
          </a:xfrm>
          <a:prstGeom prst="rect">
            <a:avLst/>
          </a:prstGeom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84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2E5CE-8CAF-48FF-584F-E0A460B5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1DA7CAFF-2A57-B87F-5E93-DBAFA7E9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Deadpool and Wolverine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534F69-1283-EF35-1BB7-A949DA92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229283"/>
            <a:ext cx="2954776" cy="44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9D4DD8A-4397-197E-8FE8-C3110943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4501" y="1180908"/>
            <a:ext cx="1277537" cy="21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7C2FB7D-C0AF-4E84-7DDE-9A2E4EEA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4501" y="3488130"/>
            <a:ext cx="1277538" cy="21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B042E6A-601E-5D69-F900-1E151CAF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0906" y="1180907"/>
            <a:ext cx="1277537" cy="21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19C74B3-5705-20AE-666F-F6B7A888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0906" y="3483949"/>
            <a:ext cx="1277536" cy="218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D8BCE5-7683-5CBA-15DB-65CF3A27C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78393-3FB4-7653-D7BA-ACFEFAA94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A3A6DEC-4505-9F01-2A7D-17D97B026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7311" y="1180908"/>
            <a:ext cx="1277537" cy="218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BB38DBC-AF93-7462-F8E1-CDF5A4B71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7309" y="3488135"/>
            <a:ext cx="1277536" cy="21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3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1C7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36CD995-24A4-4451-AE8B-3607F214D541}" vid="{D1805F6D-B644-492B-A8E2-722CB09986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42feb5-42f4-4875-917d-a8fcb0477ae8" xsi:nil="true"/>
    <lcf76f155ced4ddcb4097134ff3c332f xmlns="e8fe8bb9-e0d4-4ac3-b920-326070b987fc">
      <Terms xmlns="http://schemas.microsoft.com/office/infopath/2007/PartnerControls"/>
    </lcf76f155ced4ddcb4097134ff3c332f>
    <SharedWithUsers xmlns="6b42feb5-42f4-4875-917d-a8fcb0477ae8">
      <UserInfo>
        <DisplayName>Jasmine Ewens</DisplayName>
        <AccountId>390</AccountId>
        <AccountType/>
      </UserInfo>
      <UserInfo>
        <DisplayName>Catherine Wilson Garry</DisplayName>
        <AccountId>72</AccountId>
        <AccountType/>
      </UserInfo>
      <UserInfo>
        <DisplayName>Kayleigh Bohan</DisplayName>
        <AccountId>77</AccountId>
        <AccountType/>
      </UserInfo>
      <UserInfo>
        <DisplayName>Heather Collins</DisplayName>
        <AccountId>75</AccountId>
        <AccountType/>
      </UserInfo>
      <UserInfo>
        <DisplayName>Theresa Peteranna</DisplayName>
        <AccountId>1262</AccountId>
        <AccountType/>
      </UserInfo>
      <UserInfo>
        <DisplayName>Charlotte Webber</DisplayName>
        <AccountId>55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785B6A84FF374FB0FF4EC4BB9AFA49" ma:contentTypeVersion="20" ma:contentTypeDescription="Create a new document." ma:contentTypeScope="" ma:versionID="1447a9642804b53d27b77add5c57b01c">
  <xsd:schema xmlns:xsd="http://www.w3.org/2001/XMLSchema" xmlns:xs="http://www.w3.org/2001/XMLSchema" xmlns:p="http://schemas.microsoft.com/office/2006/metadata/properties" xmlns:ns2="6b42feb5-42f4-4875-917d-a8fcb0477ae8" xmlns:ns3="e8fe8bb9-e0d4-4ac3-b920-326070b987fc" targetNamespace="http://schemas.microsoft.com/office/2006/metadata/properties" ma:root="true" ma:fieldsID="2287dab0a354a3de3f09af6729c44b8d" ns2:_="" ns3:_="">
    <xsd:import namespace="6b42feb5-42f4-4875-917d-a8fcb0477ae8"/>
    <xsd:import namespace="e8fe8bb9-e0d4-4ac3-b920-326070b987f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2feb5-42f4-4875-917d-a8fcb0477ae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4b56ac4-af9b-4662-9143-bdd5b02ef649}" ma:internalName="TaxCatchAll" ma:showField="CatchAllData" ma:web="6b42feb5-42f4-4875-917d-a8fcb0477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fe8bb9-e0d4-4ac3-b920-326070b987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660978a-abcb-4ac2-a434-47d9e95336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ACC0F-54E0-43AF-8A2D-4B03D919CD8D}">
  <ds:schemaRefs>
    <ds:schemaRef ds:uri="e8fe8bb9-e0d4-4ac3-b920-326070b987fc"/>
    <ds:schemaRef ds:uri="6b42feb5-42f4-4875-917d-a8fcb0477ae8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AE5AF54-8F48-4400-8A13-6F474F709C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42feb5-42f4-4875-917d-a8fcb0477ae8"/>
    <ds:schemaRef ds:uri="e8fe8bb9-e0d4-4ac3-b920-326070b98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74CFAA-E66A-46A4-B23E-2FC0A1CD82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SBT Presentation Templates - Arial - 2022 update</Template>
  <TotalTime>248</TotalTime>
  <Words>629</Words>
  <Application>Microsoft Office PowerPoint</Application>
  <PresentationFormat>On-screen Show (4:3)</PresentationFormat>
  <Paragraphs>68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Helvetica Neue</vt:lpstr>
      <vt:lpstr>Arial</vt:lpstr>
      <vt:lpstr>Aptos</vt:lpstr>
      <vt:lpstr>Office Theme</vt:lpstr>
      <vt:lpstr>How to use this PowerPoint</vt:lpstr>
      <vt:lpstr>Introducing Story Deck</vt:lpstr>
      <vt:lpstr>What is Story Deck?</vt:lpstr>
      <vt:lpstr>What do the cards mean? (1)</vt:lpstr>
      <vt:lpstr>What do the cards mean? (2)</vt:lpstr>
      <vt:lpstr>What do the cards mean? (3)</vt:lpstr>
      <vt:lpstr>Some examples</vt:lpstr>
      <vt:lpstr>Heartstopper by Alice Oseman</vt:lpstr>
      <vt:lpstr>Deadpool and Wolverine</vt:lpstr>
      <vt:lpstr>If My Words Had Wings by Danielle Jawando</vt:lpstr>
      <vt:lpstr>Delicious in Dungeon</vt:lpstr>
      <vt:lpstr>A Kind of Spark by Elle McNicol</vt:lpstr>
      <vt:lpstr>Star Wars: Acolyte</vt:lpstr>
      <vt:lpstr>Shadow and Bone by Leigh Bardugo</vt:lpstr>
      <vt:lpstr>Minecraft</vt:lpstr>
      <vt:lpstr>Northern Soul by Phil Earle</vt:lpstr>
      <vt:lpstr>The Hunger Games</vt:lpstr>
      <vt:lpstr>The Eras Tour by Taylor Swift</vt:lpstr>
      <vt:lpstr>Your turn!</vt:lpstr>
      <vt:lpstr>Thank you</vt:lpstr>
    </vt:vector>
  </TitlesOfParts>
  <Company>nroi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 Deck</dc:title>
  <dc:creator>Catherine Wilson Garry</dc:creator>
  <cp:lastModifiedBy>Katie Cutforth</cp:lastModifiedBy>
  <cp:revision>7</cp:revision>
  <dcterms:created xsi:type="dcterms:W3CDTF">2024-04-04T11:54:17Z</dcterms:created>
  <dcterms:modified xsi:type="dcterms:W3CDTF">2024-12-11T17:18:19Z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0x010100F8785B6A84FF374FB0FF4EC4BB9AFA49</vt:lpwstr>
  </property>
  <property fmtid="{D5CDD505-2E9C-101B-9397-08002B2CF9AE}" pid="3" name="Order">
    <vt:r8>737600</vt:r8>
  </property>
  <property fmtid="{D5CDD505-2E9C-101B-9397-08002B2CF9AE}" pid="4" name="MediaServiceImageTags">
    <vt:lpwstr/>
  </property>
</Properties>
</file>